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2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2.wmf" ContentType="image/x-wmf"/>
  <Override PartName="/ppt/media/image30.jpeg" ContentType="image/jpeg"/>
  <Override PartName="/ppt/media/image29.jpeg" ContentType="image/jpeg"/>
  <Override PartName="/ppt/media/image28.jpeg" ContentType="image/jpeg"/>
  <Override PartName="/ppt/media/image27.jpeg" ContentType="image/jpeg"/>
  <Override PartName="/ppt/media/image25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3.jpeg" ContentType="image/jpeg"/>
  <Override PartName="/ppt/media/image10.jpeg" ContentType="image/jpeg"/>
  <Override PartName="/ppt/media/image31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1.png" ContentType="image/png"/>
  <Override PartName="/ppt/media/image12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33E99BC-49E5-41E9-83F8-B376E2843AB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212EC5-1A30-46EC-AA3A-971CABFE75D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0C220A-FBFB-4C7A-84AF-DA479CC0CE6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8DB824-E97D-4042-ADE3-2FAFE2D4782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4764C8-2B88-448E-AA23-3F660A226F1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" name="Picture 21" descr=""/>
          <p:cNvPicPr/>
          <p:nvPr/>
        </p:nvPicPr>
        <p:blipFill>
          <a:blip r:embed="rId2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b="0" lang="en-US" sz="16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b="0" lang="en-US" sz="16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287240" y="1017360"/>
            <a:ext cx="3027960" cy="5383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854440" y="4215240"/>
              <a:ext cx="1881720" cy="374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1720" cy="419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3047400" y="505008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 Implementation Tasks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30" name="Group 5"/>
          <p:cNvGrpSpPr/>
          <p:nvPr/>
        </p:nvGrpSpPr>
        <p:grpSpPr>
          <a:xfrm>
            <a:off x="686160" y="1600200"/>
            <a:ext cx="8813880" cy="3655440"/>
            <a:chOff x="686160" y="1600200"/>
            <a:chExt cx="8813880" cy="3655440"/>
          </a:xfrm>
        </p:grpSpPr>
        <p:sp>
          <p:nvSpPr>
            <p:cNvPr id="231" name="CustomShape 6"/>
            <p:cNvSpPr/>
            <p:nvPr/>
          </p:nvSpPr>
          <p:spPr>
            <a:xfrm rot="5400000">
              <a:off x="483480" y="180396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7"/>
            <p:cNvSpPr/>
            <p:nvPr/>
          </p:nvSpPr>
          <p:spPr>
            <a:xfrm rot="5400000">
              <a:off x="5135400" y="-1886040"/>
              <a:ext cx="878040" cy="7850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8160" rIns="11520" tIns="11520" bIns="11520" anchor="ctr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3" name="CustomShape 8"/>
            <p:cNvSpPr/>
            <p:nvPr/>
          </p:nvSpPr>
          <p:spPr>
            <a:xfrm rot="5400000">
              <a:off x="488880" y="29455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9"/>
            <p:cNvSpPr/>
            <p:nvPr/>
          </p:nvSpPr>
          <p:spPr>
            <a:xfrm rot="5400000">
              <a:off x="5127120" y="-74196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8160" rIns="11520" tIns="11520" bIns="11520" anchor="ctr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5" name="CustomShape 10"/>
            <p:cNvSpPr/>
            <p:nvPr/>
          </p:nvSpPr>
          <p:spPr>
            <a:xfrm rot="5400000">
              <a:off x="483480" y="41083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11"/>
            <p:cNvSpPr/>
            <p:nvPr/>
          </p:nvSpPr>
          <p:spPr>
            <a:xfrm rot="5400000">
              <a:off x="5127120" y="40968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8160" rIns="11520" tIns="11520" bIns="11520" anchor="ctr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Generation of driving strategies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7.1 Implementation about Traffic Light Monitor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 descr=""/>
            <p:cNvPicPr/>
            <p:nvPr/>
          </p:nvPicPr>
          <p:blipFill>
            <a:blip r:embed="rId1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 descr=""/>
            <p:cNvPicPr/>
            <p:nvPr/>
          </p:nvPicPr>
          <p:blipFill>
            <a:blip r:embed="rId2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 descr=""/>
            <p:cNvPicPr/>
            <p:nvPr/>
          </p:nvPicPr>
          <p:blipFill>
            <a:blip r:embed="rId3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 descr=""/>
            <p:cNvPicPr/>
            <p:nvPr/>
          </p:nvPicPr>
          <p:blipFill>
            <a:blip r:embed="rId4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 descr=""/>
            <p:cNvPicPr/>
            <p:nvPr/>
          </p:nvPicPr>
          <p:blipFill>
            <a:blip r:embed="rId5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7.2 Implementation about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Grafik 12" descr=""/>
          <p:cNvPicPr/>
          <p:nvPr/>
        </p:nvPicPr>
        <p:blipFill>
          <a:blip r:embed="rId1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91" name="Group 17"/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720" y="5251320"/>
              <a:ext cx="650880" cy="41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7.3 Implementation about Driving Strategies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79A8C27-45DD-4DF8-8C54-59275DADA223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06" name="图片 2" descr=""/>
          <p:cNvPicPr/>
          <p:nvPr/>
        </p:nvPicPr>
        <p:blipFill>
          <a:blip r:embed="rId1"/>
          <a:stretch/>
        </p:blipFill>
        <p:spPr>
          <a:xfrm>
            <a:off x="1570680" y="733320"/>
            <a:ext cx="9271080" cy="5962680"/>
          </a:xfrm>
          <a:prstGeom prst="rect">
            <a:avLst/>
          </a:prstGeom>
          <a:ln>
            <a:noFill/>
          </a:ln>
        </p:spPr>
      </p:pic>
      <p:sp>
        <p:nvSpPr>
          <p:cNvPr id="307" name="CustomShape 5"/>
          <p:cNvSpPr/>
          <p:nvPr/>
        </p:nvSpPr>
        <p:spPr>
          <a:xfrm>
            <a:off x="7210080" y="1921680"/>
            <a:ext cx="2008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2411280" y="1926720"/>
            <a:ext cx="2238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8.1 Simulation &amp; Test: Traffic Light Monitor on the Map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b="0" lang="en-US" sz="1800" spc="-1" strike="noStrike">
              <a:latin typeface="Arial"/>
            </a:endParaRPr>
          </a:p>
          <a:p>
            <a:pPr lvl="1" marL="5569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b="0" lang="en-US" sz="1800" spc="-1" strike="noStrike">
              <a:latin typeface="Arial"/>
            </a:endParaRPr>
          </a:p>
          <a:p>
            <a:pPr lvl="1" marL="5569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15" name="Grafik 8" descr=""/>
          <p:cNvPicPr/>
          <p:nvPr/>
        </p:nvPicPr>
        <p:blipFill>
          <a:blip r:embed="rId1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8.2 Simulation &amp; Test: Determination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21" name="Grafik 2" descr=""/>
          <p:cNvPicPr/>
          <p:nvPr/>
        </p:nvPicPr>
        <p:blipFill>
          <a:blip r:embed="rId1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 descr=""/>
            <p:cNvPicPr/>
            <p:nvPr/>
          </p:nvPicPr>
          <p:blipFill>
            <a:blip r:embed="rId2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b="0" lang="en-US" sz="1800" spc="-1" strike="noStrike">
              <a:latin typeface="Arial"/>
            </a:endParaRPr>
          </a:p>
          <a:p>
            <a:pPr lvl="2" marL="10141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b="0" lang="en-US" sz="1800" spc="-1" strike="noStrike">
              <a:latin typeface="Arial"/>
            </a:endParaRPr>
          </a:p>
          <a:p>
            <a:pPr lvl="2" marL="10141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b="0" lang="en-US" sz="10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8.2 Simulation &amp; Test: Determination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34" name="Grafik 4" descr=""/>
          <p:cNvPicPr/>
          <p:nvPr/>
        </p:nvPicPr>
        <p:blipFill>
          <a:blip r:embed="rId1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 descr=""/>
          <p:cNvPicPr/>
          <p:nvPr/>
        </p:nvPicPr>
        <p:blipFill>
          <a:blip r:embed="rId2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 descr=""/>
          <p:cNvPicPr/>
          <p:nvPr/>
        </p:nvPicPr>
        <p:blipFill>
          <a:blip r:embed="rId3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lvl="1" marL="5569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b="0" lang="en-US" sz="1800" spc="-1" strike="noStrike">
              <a:latin typeface="Arial"/>
            </a:endParaRPr>
          </a:p>
          <a:p>
            <a:pPr lvl="2" marL="1014120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8" name="Grafik 11" descr=""/>
          <p:cNvPicPr/>
          <p:nvPr/>
        </p:nvPicPr>
        <p:blipFill>
          <a:blip r:embed="rId4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Overview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Implementation Tasks</a:t>
            </a:r>
            <a:endParaRPr b="0" lang="en-US" sz="1800" spc="-1" strike="noStrike">
              <a:latin typeface="Arial"/>
            </a:endParaRPr>
          </a:p>
          <a:p>
            <a:pPr lvl="1" marL="671040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Simulation &amp; Test</a:t>
            </a:r>
            <a:endParaRPr b="0" lang="en-US" sz="1800" spc="-1" strike="noStrike">
              <a:latin typeface="Arial"/>
            </a:endParaRPr>
          </a:p>
          <a:p>
            <a:pPr lvl="1" marL="669960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b="0" lang="en-US" sz="1800" spc="-1" strike="noStrike">
              <a:latin typeface="Arial"/>
            </a:endParaRPr>
          </a:p>
          <a:p>
            <a:pPr lvl="1" marL="669960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Grafik 138" descr=""/>
          <p:cNvPicPr/>
          <p:nvPr/>
        </p:nvPicPr>
        <p:blipFill>
          <a:blip r:embed="rId1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82E2C4CD-D86F-45A4-8AE7-B686D087AC6A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318960" y="6095880"/>
            <a:ext cx="7638480" cy="43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 of pedestrian with Speed 3X: around 13.5km/h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8" name="Grafik 3" descr=""/>
          <p:cNvPicPr/>
          <p:nvPr/>
        </p:nvPicPr>
        <p:blipFill>
          <a:blip r:embed="rId1"/>
          <a:stretch/>
        </p:blipFill>
        <p:spPr>
          <a:xfrm>
            <a:off x="648000" y="1537560"/>
            <a:ext cx="5564160" cy="4349520"/>
          </a:xfrm>
          <a:prstGeom prst="rect">
            <a:avLst/>
          </a:prstGeom>
          <a:ln>
            <a:noFill/>
          </a:ln>
        </p:spPr>
      </p:pic>
      <p:sp>
        <p:nvSpPr>
          <p:cNvPr id="349" name="CustomShape 6"/>
          <p:cNvSpPr/>
          <p:nvPr/>
        </p:nvSpPr>
        <p:spPr>
          <a:xfrm>
            <a:off x="318960" y="970560"/>
            <a:ext cx="10445040" cy="40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function of driving strategies generation will be tested with simulation tool of android studio.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D9094B8-AA43-4C70-AF12-C3C412F35E68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1896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No.1: Car;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286560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No.2: Car;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5789880" y="97056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No.3: Car;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8541000" y="97920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No.4: Car;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F6BD62AD-FF72-439B-ADBE-CD7E6D79396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31896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No.5: Bicycle;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286560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No.6: Bicycle;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5789880" y="97056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No.7: Bicycle;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8541000" y="97920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No.8: Bicycle;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370" name="Grafik 1" descr=""/>
          <p:cNvPicPr/>
          <p:nvPr/>
        </p:nvPicPr>
        <p:blipFill>
          <a:blip r:embed="rId1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10. Licenses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SPaT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 descr="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pic>
                <p:nvPicPr>
                  <p:cNvPr id="152" name="图片 15" descr=""/>
                  <p:cNvPicPr/>
                  <p:nvPr/>
                </p:nvPicPr>
                <p:blipFill>
                  <a:blip r:embed="rId3"/>
                  <a:srcRect l="15313" t="2697" r="0" b="0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b="0" lang="en-US" sz="10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4480560" y="1828800"/>
            <a:ext cx="2651760" cy="731520"/>
          </a:xfrm>
          <a:custGeom>
            <a:avLst/>
            <a:gdLst/>
            <a:ah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914400" y="3657600"/>
            <a:ext cx="2651760" cy="731520"/>
          </a:xfrm>
          <a:custGeom>
            <a:avLst/>
            <a:gdLst/>
            <a:ah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914760" y="3657600"/>
            <a:ext cx="2651760" cy="731520"/>
          </a:xfrm>
          <a:custGeom>
            <a:avLst/>
            <a:gdLst/>
            <a:ah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Secure Java </a:t>
            </a:r>
            <a:br/>
            <a:r>
              <a:rPr b="1" lang="en-US" sz="1800" spc="-1" strike="noStrike">
                <a:latin typeface="Arial"/>
              </a:rPr>
              <a:t>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4480560" y="3657600"/>
            <a:ext cx="2651760" cy="731520"/>
          </a:xfrm>
          <a:custGeom>
            <a:avLst/>
            <a:gdLst/>
            <a:ah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Secure XML </a:t>
            </a:r>
            <a:br/>
            <a:r>
              <a:rPr b="1" lang="en-US" sz="1800" spc="-1" strike="noStrike">
                <a:latin typeface="Arial"/>
              </a:rPr>
              <a:t>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8138160" y="3657600"/>
            <a:ext cx="2651760" cy="731520"/>
          </a:xfrm>
          <a:custGeom>
            <a:avLst/>
            <a:gdLst/>
            <a:ah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Secure Class </a:t>
            </a:r>
            <a:br/>
            <a:r>
              <a:rPr b="1" lang="en-US" sz="1800" spc="-1" strike="noStrike">
                <a:latin typeface="Arial"/>
              </a:rPr>
              <a:t>Architecture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846320" y="1828800"/>
            <a:ext cx="2103120" cy="822960"/>
          </a:xfrm>
          <a:custGeom>
            <a:avLst/>
            <a:gdLst/>
            <a:ah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TrafficMonitor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22960" y="3749040"/>
            <a:ext cx="2103120" cy="822960"/>
          </a:xfrm>
          <a:custGeom>
            <a:avLst/>
            <a:gdLst/>
            <a:ah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Notification </a:t>
            </a:r>
            <a:br/>
            <a:r>
              <a:rPr b="1" lang="en-US" sz="1800" spc="-1" strike="noStrike">
                <a:latin typeface="Arial"/>
              </a:rPr>
              <a:t>Recievier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749040" y="3749040"/>
            <a:ext cx="2103120" cy="822960"/>
          </a:xfrm>
          <a:custGeom>
            <a:avLst/>
            <a:gdLst/>
            <a:ah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Location </a:t>
            </a:r>
            <a:br/>
            <a:r>
              <a:rPr b="1" lang="en-US" sz="1800" spc="-1" strike="noStrike">
                <a:latin typeface="Arial"/>
              </a:rPr>
              <a:t>Reciever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75120" y="3749040"/>
            <a:ext cx="2103120" cy="822960"/>
          </a:xfrm>
          <a:custGeom>
            <a:avLst/>
            <a:gdLst/>
            <a:ah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Shared </a:t>
            </a:r>
            <a:br/>
            <a:r>
              <a:rPr b="1" lang="en-US" sz="1800" spc="-1" strike="noStrike">
                <a:latin typeface="Arial"/>
              </a:rPr>
              <a:t>Preferences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9235440" y="3749040"/>
            <a:ext cx="2103120" cy="822960"/>
          </a:xfrm>
          <a:custGeom>
            <a:avLst/>
            <a:gdLst/>
            <a:ah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1" lang="en-US" sz="1800" spc="-1" strike="noStrike">
                <a:latin typeface="Arial"/>
              </a:rPr>
              <a:t>Other Features</a:t>
            </a:r>
            <a:br/>
            <a:r>
              <a:rPr b="1" lang="en-US" sz="1800" spc="-1" strike="noStrike">
                <a:latin typeface="Arial"/>
              </a:rPr>
              <a:t>(see slide 8) 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7195320" y="1097280"/>
            <a:ext cx="3137400" cy="55778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 descr=""/>
          <p:cNvPicPr/>
          <p:nvPr/>
        </p:nvPicPr>
        <p:blipFill>
          <a:blip r:embed="rId2"/>
          <a:stretch/>
        </p:blipFill>
        <p:spPr>
          <a:xfrm>
            <a:off x="1737360" y="1005840"/>
            <a:ext cx="2685600" cy="5607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Grafik 4" descr=""/>
          <p:cNvPicPr/>
          <p:nvPr/>
        </p:nvPicPr>
        <p:blipFill>
          <a:blip r:embed="rId1"/>
          <a:stretch/>
        </p:blipFill>
        <p:spPr>
          <a:xfrm>
            <a:off x="1527840" y="1188720"/>
            <a:ext cx="2495520" cy="513036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8138160" y="1097640"/>
            <a:ext cx="2931480" cy="52117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554480" y="1188720"/>
            <a:ext cx="2514600" cy="50292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8229600" y="1188720"/>
            <a:ext cx="2834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8229600" y="1177920"/>
            <a:ext cx="283464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280160" y="1170720"/>
            <a:ext cx="2468880" cy="50472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2020-11-16T12:50:28Z</dcterms:created>
  <dc:creator>Mu Yuanheng</dc:creator>
  <dc:description/>
  <dc:language>en-US</dc:language>
  <cp:lastModifiedBy/>
  <dcterms:modified xsi:type="dcterms:W3CDTF">2021-02-09T16:31:15Z</dcterms:modified>
  <cp:revision>205</cp:revision>
  <dc:subject/>
  <dc:title>DCAITI-Project: Implementation of a Traffic Light Service on an (Android) Smartphone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